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7" r:id="rId29"/>
    <p:sldId id="288" r:id="rId30"/>
    <p:sldId id="284" r:id="rId31"/>
    <p:sldId id="285" r:id="rId32"/>
    <p:sldId id="286" r:id="rId33"/>
    <p:sldId id="289" r:id="rId34"/>
    <p:sldId id="290" r:id="rId35"/>
    <p:sldId id="291" r:id="rId36"/>
    <p:sldId id="292" r:id="rId37"/>
    <p:sldId id="293" r:id="rId38"/>
    <p:sldId id="294" r:id="rId39"/>
    <p:sldId id="295" r:id="rId40"/>
    <p:sldId id="296" r:id="rId41"/>
    <p:sldId id="297" r:id="rId42"/>
    <p:sldId id="300" r:id="rId43"/>
    <p:sldId id="298" r:id="rId44"/>
    <p:sldId id="299" r:id="rId45"/>
    <p:sldId id="301" r:id="rId46"/>
    <p:sldId id="302" r:id="rId47"/>
    <p:sldId id="304"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03" y="1401296"/>
            <a:ext cx="6769194" cy="5456704"/>
          </a:xfrm>
          <a:prstGeom prst="rect">
            <a:avLst/>
          </a:prstGeom>
        </p:spPr>
      </p:pic>
      <p:sp>
        <p:nvSpPr>
          <p:cNvPr id="2" name="Başlık 1">
            <a:extLst>
              <a:ext uri="{FF2B5EF4-FFF2-40B4-BE49-F238E27FC236}">
                <a16:creationId xmlns:a16="http://schemas.microsoft.com/office/drawing/2014/main" id="{F2DF2BC0-0776-4174-98C7-B76E62F62730}"/>
              </a:ext>
            </a:extLst>
          </p:cNvPr>
          <p:cNvSpPr>
            <a:spLocks noGrp="1"/>
          </p:cNvSpPr>
          <p:nvPr>
            <p:ph type="title"/>
          </p:nvPr>
        </p:nvSpPr>
        <p:spPr>
          <a:xfrm>
            <a:off x="838200" y="365125"/>
            <a:ext cx="10515600" cy="925793"/>
          </a:xfrm>
        </p:spPr>
        <p:txBody>
          <a:bodyPr/>
          <a:lstStyle/>
          <a:p>
            <a:pPr algn="ctr"/>
            <a:r>
              <a:rPr lang="tr-TR" dirty="0" err="1"/>
              <a:t>Clone</a:t>
            </a:r>
            <a:r>
              <a:rPr lang="tr-TR" dirty="0"/>
              <a:t> Alma</a:t>
            </a:r>
          </a:p>
        </p:txBody>
      </p:sp>
    </p:spTree>
    <p:extLst>
      <p:ext uri="{BB962C8B-B14F-4D97-AF65-F5344CB8AC3E}">
        <p14:creationId xmlns:p14="http://schemas.microsoft.com/office/powerpoint/2010/main" val="1135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mesajlar: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022662"/>
            <a:ext cx="5505450" cy="3924300"/>
          </a:xfrm>
          <a:prstGeom prst="rect">
            <a:avLst/>
          </a:prstGeom>
        </p:spPr>
      </p:pic>
      <p:sp>
        <p:nvSpPr>
          <p:cNvPr id="2" name="Başlık 1">
            <a:extLst>
              <a:ext uri="{FF2B5EF4-FFF2-40B4-BE49-F238E27FC236}">
                <a16:creationId xmlns:a16="http://schemas.microsoft.com/office/drawing/2014/main" id="{1081857D-8EB4-4D73-873E-3B237EBE5541}"/>
              </a:ext>
            </a:extLst>
          </p:cNvPr>
          <p:cNvSpPr>
            <a:spLocks noGrp="1"/>
          </p:cNvSpPr>
          <p:nvPr>
            <p:ph type="title"/>
          </p:nvPr>
        </p:nvSpPr>
        <p:spPr/>
        <p:txBody>
          <a:bodyPr/>
          <a:lstStyle/>
          <a:p>
            <a:pPr algn="ctr"/>
            <a:r>
              <a:rPr lang="tr-TR" dirty="0"/>
              <a:t>Git Ayarları</a:t>
            </a:r>
          </a:p>
        </p:txBody>
      </p:sp>
    </p:spTree>
    <p:extLst>
      <p:ext uri="{BB962C8B-B14F-4D97-AF65-F5344CB8AC3E}">
        <p14:creationId xmlns:p14="http://schemas.microsoft.com/office/powerpoint/2010/main" val="434151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1453403"/>
            <a:ext cx="6829425" cy="5295900"/>
          </a:xfrm>
          <a:prstGeom prst="rect">
            <a:avLst/>
          </a:prstGeom>
        </p:spPr>
      </p:pic>
      <p:sp>
        <p:nvSpPr>
          <p:cNvPr id="2" name="Başlık 1">
            <a:extLst>
              <a:ext uri="{FF2B5EF4-FFF2-40B4-BE49-F238E27FC236}">
                <a16:creationId xmlns:a16="http://schemas.microsoft.com/office/drawing/2014/main" id="{51B60451-87F3-4685-A263-9E49F2E1F587}"/>
              </a:ext>
            </a:extLst>
          </p:cNvPr>
          <p:cNvSpPr>
            <a:spLocks noGrp="1"/>
          </p:cNvSpPr>
          <p:nvPr>
            <p:ph type="title"/>
          </p:nvPr>
        </p:nvSpPr>
        <p:spPr>
          <a:xfrm>
            <a:off x="838200" y="365125"/>
            <a:ext cx="10515600" cy="854075"/>
          </a:xfrm>
        </p:spPr>
        <p:txBody>
          <a:bodyPr/>
          <a:lstStyle/>
          <a:p>
            <a:pPr algn="ctr"/>
            <a:r>
              <a:rPr lang="tr-TR" dirty="0"/>
              <a:t>Linux Dosya İşlemleri</a:t>
            </a:r>
          </a:p>
        </p:txBody>
      </p:sp>
    </p:spTree>
    <p:extLst>
      <p:ext uri="{BB962C8B-B14F-4D97-AF65-F5344CB8AC3E}">
        <p14:creationId xmlns:p14="http://schemas.microsoft.com/office/powerpoint/2010/main" val="15423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a:t> Uygulama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2" y="1981200"/>
            <a:ext cx="6463553" cy="3388659"/>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72" y="1981200"/>
            <a:ext cx="5136776" cy="3388659"/>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704CF8-8C5F-470F-9EAA-39418852A791}"/>
              </a:ext>
            </a:extLst>
          </p:cNvPr>
          <p:cNvSpPr>
            <a:spLocks noGrp="1"/>
          </p:cNvSpPr>
          <p:nvPr>
            <p:ph type="title"/>
          </p:nvPr>
        </p:nvSpPr>
        <p:spPr/>
        <p:txBody>
          <a:bodyPr/>
          <a:lstStyle/>
          <a:p>
            <a:pPr algn="ctr"/>
            <a:r>
              <a:rPr lang="tr-TR" dirty="0" err="1"/>
              <a:t>GitLab</a:t>
            </a:r>
            <a:r>
              <a:rPr lang="tr-TR" dirty="0"/>
              <a:t> Nedir?</a:t>
            </a:r>
          </a:p>
        </p:txBody>
      </p:sp>
      <p:sp>
        <p:nvSpPr>
          <p:cNvPr id="3" name="İçerik Yer Tutucusu 2">
            <a:extLst>
              <a:ext uri="{FF2B5EF4-FFF2-40B4-BE49-F238E27FC236}">
                <a16:creationId xmlns:a16="http://schemas.microsoft.com/office/drawing/2014/main" id="{EE99456F-2CF4-448A-A512-6BEB4142EA63}"/>
              </a:ext>
            </a:extLst>
          </p:cNvPr>
          <p:cNvSpPr>
            <a:spLocks noGrp="1"/>
          </p:cNvSpPr>
          <p:nvPr>
            <p:ph idx="1"/>
          </p:nvPr>
        </p:nvSpPr>
        <p:spPr/>
        <p:txBody>
          <a:bodyPr/>
          <a:lstStyle/>
          <a:p>
            <a:r>
              <a:rPr lang="tr-TR" dirty="0" err="1"/>
              <a:t>GitLab</a:t>
            </a:r>
            <a:r>
              <a:rPr lang="tr-TR" dirty="0"/>
              <a:t>: Geliştirme süreçlerini yönetmek ve işbirliği yapmak için kullanılan bir web tabanlı Git platformudur. Kod barındırma, sürüm kontrolü, sürekli entegrasyon/</a:t>
            </a:r>
            <a:r>
              <a:rPr lang="tr-TR" dirty="0" err="1"/>
              <a:t>deploy</a:t>
            </a:r>
            <a:r>
              <a:rPr lang="tr-TR" dirty="0"/>
              <a:t> işlemleri, iş takibi ve proje yönetimi gibi birçok özelliği bir araya getirir. Geliştirme ekibine, kod tabanını yönetmek, işbirliği yapmak ve yazılım projelerini izlemek için bir platform sağlar. Ayrıca, açık kaynaklı bir versiyonu bulunmaktadır ve kullanıcılar kendi sunucularında da </a:t>
            </a:r>
            <a:r>
              <a:rPr lang="tr-TR" dirty="0" err="1"/>
              <a:t>GitLab'ı</a:t>
            </a:r>
            <a:r>
              <a:rPr lang="tr-TR" dirty="0"/>
              <a:t> çalıştırabilirler.</a:t>
            </a:r>
          </a:p>
        </p:txBody>
      </p:sp>
    </p:spTree>
    <p:extLst>
      <p:ext uri="{BB962C8B-B14F-4D97-AF65-F5344CB8AC3E}">
        <p14:creationId xmlns:p14="http://schemas.microsoft.com/office/powerpoint/2010/main" val="1393408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3FFB4D-06F1-40C4-B7BD-7DDD9B9B5FA7}"/>
              </a:ext>
            </a:extLst>
          </p:cNvPr>
          <p:cNvSpPr>
            <a:spLocks noGrp="1"/>
          </p:cNvSpPr>
          <p:nvPr>
            <p:ph type="title"/>
          </p:nvPr>
        </p:nvSpPr>
        <p:spPr/>
        <p:txBody>
          <a:bodyPr/>
          <a:lstStyle/>
          <a:p>
            <a:pPr algn="ctr"/>
            <a:r>
              <a:rPr lang="tr-TR" dirty="0" err="1"/>
              <a:t>GitLab</a:t>
            </a:r>
            <a:r>
              <a:rPr lang="tr-TR" dirty="0"/>
              <a:t> CI/CD Nedir?</a:t>
            </a:r>
          </a:p>
        </p:txBody>
      </p:sp>
      <p:sp>
        <p:nvSpPr>
          <p:cNvPr id="3" name="İçerik Yer Tutucusu 2">
            <a:extLst>
              <a:ext uri="{FF2B5EF4-FFF2-40B4-BE49-F238E27FC236}">
                <a16:creationId xmlns:a16="http://schemas.microsoft.com/office/drawing/2014/main" id="{DAB830C1-EA3C-4A70-9638-BDCE6257500C}"/>
              </a:ext>
            </a:extLst>
          </p:cNvPr>
          <p:cNvSpPr>
            <a:spLocks noGrp="1"/>
          </p:cNvSpPr>
          <p:nvPr>
            <p:ph idx="1"/>
          </p:nvPr>
        </p:nvSpPr>
        <p:spPr/>
        <p:txBody>
          <a:bodyPr>
            <a:normAutofit/>
          </a:bodyPr>
          <a:lstStyle/>
          <a:p>
            <a:r>
              <a:rPr lang="tr-TR" dirty="0" err="1"/>
              <a:t>GitLab</a:t>
            </a:r>
            <a:r>
              <a:rPr lang="tr-TR" dirty="0"/>
              <a:t> CI/CD: </a:t>
            </a:r>
            <a:r>
              <a:rPr lang="tr-TR" dirty="0" err="1"/>
              <a:t>GitLab’e</a:t>
            </a:r>
            <a:r>
              <a:rPr lang="tr-TR" dirty="0"/>
              <a:t> entegre sürekli entegrasyon (CI) ve sürekli dağıtım (CD) özellikleridir. CI/CD, yazılım geliştirme sürecini otomatikleştirmek, kod değişikliklerini hızlı ve güvenli bir şekilde dağıtmak için kullanılır. Sürekli entegrasyon, kod tabanında yapılan her değişikliği otomatik olarak test ederek hataları erken tespit etmeyi ve kod kalitesini artırmayı sağlar. Sürekli dağıtım ise, kodun otomatik olarak test edilip, kalite kontrolünden geçirilerek, üretim ortamlarına güvenli bir şekilde dağıtılmasını sağlar. </a:t>
            </a:r>
            <a:r>
              <a:rPr lang="tr-TR" dirty="0" err="1"/>
              <a:t>GitLab</a:t>
            </a:r>
            <a:r>
              <a:rPr lang="tr-TR" dirty="0"/>
              <a:t> CI/CD, yazılım geliştirme sürecini hızlandırır, güvenilirliği artırır ve ekip üyeleri arasındaki işbirliğini kolaylaştırır.</a:t>
            </a:r>
          </a:p>
        </p:txBody>
      </p:sp>
    </p:spTree>
    <p:extLst>
      <p:ext uri="{BB962C8B-B14F-4D97-AF65-F5344CB8AC3E}">
        <p14:creationId xmlns:p14="http://schemas.microsoft.com/office/powerpoint/2010/main" val="1355727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3E6B53-5A48-4541-9EB1-DC9E34169E38}"/>
              </a:ext>
            </a:extLst>
          </p:cNvPr>
          <p:cNvSpPr>
            <a:spLocks noGrp="1"/>
          </p:cNvSpPr>
          <p:nvPr>
            <p:ph type="title"/>
          </p:nvPr>
        </p:nvSpPr>
        <p:spPr/>
        <p:txBody>
          <a:bodyPr/>
          <a:lstStyle/>
          <a:p>
            <a:pPr algn="ctr"/>
            <a:r>
              <a:rPr lang="tr-TR" dirty="0" err="1"/>
              <a:t>GitLab</a:t>
            </a:r>
            <a:r>
              <a:rPr lang="tr-TR" dirty="0"/>
              <a:t> </a:t>
            </a:r>
            <a:r>
              <a:rPr lang="tr-TR" dirty="0" err="1"/>
              <a:t>Runner</a:t>
            </a:r>
            <a:r>
              <a:rPr lang="tr-TR" dirty="0"/>
              <a:t> Nedir?</a:t>
            </a:r>
          </a:p>
        </p:txBody>
      </p:sp>
      <p:sp>
        <p:nvSpPr>
          <p:cNvPr id="3" name="İçerik Yer Tutucusu 2">
            <a:extLst>
              <a:ext uri="{FF2B5EF4-FFF2-40B4-BE49-F238E27FC236}">
                <a16:creationId xmlns:a16="http://schemas.microsoft.com/office/drawing/2014/main" id="{96A50EE9-6A8C-4777-8D01-B63E76730FC5}"/>
              </a:ext>
            </a:extLst>
          </p:cNvPr>
          <p:cNvSpPr>
            <a:spLocks noGrp="1"/>
          </p:cNvSpPr>
          <p:nvPr>
            <p:ph idx="1"/>
          </p:nvPr>
        </p:nvSpPr>
        <p:spPr/>
        <p:txBody>
          <a:bodyPr/>
          <a:lstStyle/>
          <a:p>
            <a:r>
              <a:rPr lang="tr-TR" dirty="0" err="1"/>
              <a:t>GitLab</a:t>
            </a:r>
            <a:r>
              <a:rPr lang="tr-TR" dirty="0"/>
              <a:t> </a:t>
            </a:r>
            <a:r>
              <a:rPr lang="tr-TR" dirty="0" err="1"/>
              <a:t>Runner</a:t>
            </a:r>
            <a:r>
              <a:rPr lang="tr-TR" dirty="0"/>
              <a:t>: </a:t>
            </a:r>
            <a:r>
              <a:rPr lang="tr-TR" dirty="0" err="1"/>
              <a:t>GitLab</a:t>
            </a:r>
            <a:r>
              <a:rPr lang="tr-TR" dirty="0"/>
              <a:t> CI/CD süreçlerini çalıştırmak için kullanılan bir araçtır. Bu araç, </a:t>
            </a:r>
            <a:r>
              <a:rPr lang="tr-TR" dirty="0" err="1"/>
              <a:t>GitLab</a:t>
            </a:r>
            <a:r>
              <a:rPr lang="tr-TR" dirty="0"/>
              <a:t> CI/CD konfigürasyonunda tanımlanan işleri çalıştırmak, test etmek ve dağıtmak için kullanılır. </a:t>
            </a:r>
            <a:r>
              <a:rPr lang="tr-TR" dirty="0" err="1"/>
              <a:t>GitLab</a:t>
            </a:r>
            <a:r>
              <a:rPr lang="tr-TR" dirty="0"/>
              <a:t> </a:t>
            </a:r>
            <a:r>
              <a:rPr lang="tr-TR" dirty="0" err="1"/>
              <a:t>Runner</a:t>
            </a:r>
            <a:r>
              <a:rPr lang="tr-TR" dirty="0"/>
              <a:t>, herhangi bir ortamda (örneğin, yerel sunucularda, sanal makinelerde veya bulut sağlayıcılarında) çalışabilir ve </a:t>
            </a:r>
            <a:r>
              <a:rPr lang="tr-TR" dirty="0" err="1"/>
              <a:t>GitLab</a:t>
            </a:r>
            <a:r>
              <a:rPr lang="tr-TR" dirty="0"/>
              <a:t> CI/CD işlerini yürütmek için gereken kaynakları sağlar. </a:t>
            </a:r>
            <a:r>
              <a:rPr lang="tr-TR" dirty="0" err="1"/>
              <a:t>GitLab</a:t>
            </a:r>
            <a:r>
              <a:rPr lang="tr-TR" dirty="0"/>
              <a:t> </a:t>
            </a:r>
            <a:r>
              <a:rPr lang="tr-TR" dirty="0" err="1"/>
              <a:t>Runner</a:t>
            </a:r>
            <a:r>
              <a:rPr lang="tr-TR" dirty="0"/>
              <a:t>, işleri izler, sonuçları </a:t>
            </a:r>
            <a:r>
              <a:rPr lang="tr-TR" dirty="0" err="1"/>
              <a:t>GitLab'a</a:t>
            </a:r>
            <a:r>
              <a:rPr lang="tr-TR" dirty="0"/>
              <a:t> rapor eder ve CI/CD süreçlerinin otomatik olarak çalışmasını sağlar.</a:t>
            </a:r>
          </a:p>
        </p:txBody>
      </p:sp>
    </p:spTree>
    <p:extLst>
      <p:ext uri="{BB962C8B-B14F-4D97-AF65-F5344CB8AC3E}">
        <p14:creationId xmlns:p14="http://schemas.microsoft.com/office/powerpoint/2010/main" val="3415354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A188-AE4D-4F78-A1C3-BC9B16124690}"/>
              </a:ext>
            </a:extLst>
          </p:cNvPr>
          <p:cNvSpPr>
            <a:spLocks noGrp="1"/>
          </p:cNvSpPr>
          <p:nvPr>
            <p:ph type="title"/>
          </p:nvPr>
        </p:nvSpPr>
        <p:spPr/>
        <p:txBody>
          <a:bodyPr/>
          <a:lstStyle/>
          <a:p>
            <a:pPr algn="ctr"/>
            <a:r>
              <a:rPr lang="tr-TR" dirty="0"/>
              <a:t>SSH Nedir?</a:t>
            </a:r>
          </a:p>
        </p:txBody>
      </p:sp>
      <p:sp>
        <p:nvSpPr>
          <p:cNvPr id="3" name="İçerik Yer Tutucusu 2">
            <a:extLst>
              <a:ext uri="{FF2B5EF4-FFF2-40B4-BE49-F238E27FC236}">
                <a16:creationId xmlns:a16="http://schemas.microsoft.com/office/drawing/2014/main" id="{669687FD-6D3F-4AB6-A082-86157BAEB458}"/>
              </a:ext>
            </a:extLst>
          </p:cNvPr>
          <p:cNvSpPr>
            <a:spLocks noGrp="1"/>
          </p:cNvSpPr>
          <p:nvPr>
            <p:ph idx="1"/>
          </p:nvPr>
        </p:nvSpPr>
        <p:spPr/>
        <p:txBody>
          <a:bodyPr>
            <a:normAutofit fontScale="92500"/>
          </a:bodyPr>
          <a:lstStyle/>
          <a:p>
            <a:r>
              <a:rPr lang="tr-TR" dirty="0"/>
              <a:t>Tanım: </a:t>
            </a:r>
            <a:r>
              <a:rPr lang="tr-TR" dirty="0" err="1"/>
              <a:t>GitHub</a:t>
            </a:r>
            <a:r>
              <a:rPr lang="tr-TR" dirty="0"/>
              <a:t> ve </a:t>
            </a:r>
            <a:r>
              <a:rPr lang="tr-TR" dirty="0" err="1"/>
              <a:t>GitLab'da</a:t>
            </a:r>
            <a:r>
              <a:rPr lang="tr-TR" dirty="0"/>
              <a:t> SSH, güvenli bir şekilde kod depolarına erişim sağlamak için kullanılan bir kimlik doğrulama yöntemidir.</a:t>
            </a:r>
          </a:p>
          <a:p>
            <a:endParaRPr lang="tr-TR" dirty="0"/>
          </a:p>
          <a:p>
            <a:r>
              <a:rPr lang="tr-TR" dirty="0"/>
              <a:t>Amaç: SSH, kullanıcıların </a:t>
            </a:r>
            <a:r>
              <a:rPr lang="tr-TR" dirty="0" err="1"/>
              <a:t>GitHub</a:t>
            </a:r>
            <a:r>
              <a:rPr lang="tr-TR" dirty="0"/>
              <a:t> veya </a:t>
            </a:r>
            <a:r>
              <a:rPr lang="tr-TR" dirty="0" err="1"/>
              <a:t>GitLab</a:t>
            </a:r>
            <a:r>
              <a:rPr lang="tr-TR" dirty="0"/>
              <a:t> hesaplarına güvenli bir şekilde bağlanmasını ve kod depolarına erişmesini sağlar. Bu, </a:t>
            </a:r>
            <a:r>
              <a:rPr lang="tr-TR" dirty="0" err="1"/>
              <a:t>HTTPS'e</a:t>
            </a:r>
            <a:r>
              <a:rPr lang="tr-TR" dirty="0"/>
              <a:t> göre daha güvenli ve daha hızlı bir bağlantı sağlar.</a:t>
            </a:r>
          </a:p>
          <a:p>
            <a:endParaRPr lang="tr-TR" dirty="0"/>
          </a:p>
          <a:p>
            <a:r>
              <a:rPr lang="tr-TR" dirty="0"/>
              <a:t>Kullanım: Kullanıcılar, SSH anahtarlarını oluşturarak </a:t>
            </a:r>
            <a:r>
              <a:rPr lang="tr-TR" dirty="0" err="1"/>
              <a:t>GitHub</a:t>
            </a:r>
            <a:r>
              <a:rPr lang="tr-TR" dirty="0"/>
              <a:t> veya </a:t>
            </a:r>
            <a:r>
              <a:rPr lang="tr-TR" dirty="0" err="1"/>
              <a:t>GitLab</a:t>
            </a:r>
            <a:r>
              <a:rPr lang="tr-TR" dirty="0"/>
              <a:t> hesaplarına tanımlarlar. Bu anahtarlar, kullanıcıların kimlik doğrulamasını sağlamak için kullanılır ve kod depolarına erişim izni verir.</a:t>
            </a:r>
          </a:p>
        </p:txBody>
      </p:sp>
    </p:spTree>
    <p:extLst>
      <p:ext uri="{BB962C8B-B14F-4D97-AF65-F5344CB8AC3E}">
        <p14:creationId xmlns:p14="http://schemas.microsoft.com/office/powerpoint/2010/main" val="1939344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DC10C8-B77D-446B-BB2B-8CE0CE495181}"/>
              </a:ext>
            </a:extLst>
          </p:cNvPr>
          <p:cNvSpPr>
            <a:spLocks noGrp="1"/>
          </p:cNvSpPr>
          <p:nvPr>
            <p:ph type="title"/>
          </p:nvPr>
        </p:nvSpPr>
        <p:spPr/>
        <p:txBody>
          <a:bodyPr/>
          <a:lstStyle/>
          <a:p>
            <a:pPr algn="ctr"/>
            <a:r>
              <a:rPr lang="tr-TR" dirty="0" err="1"/>
              <a:t>Prometheus</a:t>
            </a:r>
            <a:r>
              <a:rPr lang="tr-TR" dirty="0"/>
              <a:t> ve </a:t>
            </a:r>
            <a:r>
              <a:rPr lang="tr-TR" dirty="0" err="1"/>
              <a:t>Jenkins</a:t>
            </a:r>
            <a:r>
              <a:rPr lang="tr-TR" dirty="0"/>
              <a:t> Nedir ?</a:t>
            </a:r>
          </a:p>
        </p:txBody>
      </p:sp>
      <p:sp>
        <p:nvSpPr>
          <p:cNvPr id="3" name="İçerik Yer Tutucusu 2">
            <a:extLst>
              <a:ext uri="{FF2B5EF4-FFF2-40B4-BE49-F238E27FC236}">
                <a16:creationId xmlns:a16="http://schemas.microsoft.com/office/drawing/2014/main" id="{251B613D-AC27-4108-9106-F17940CE3A3C}"/>
              </a:ext>
            </a:extLst>
          </p:cNvPr>
          <p:cNvSpPr>
            <a:spLocks noGrp="1"/>
          </p:cNvSpPr>
          <p:nvPr>
            <p:ph idx="1"/>
          </p:nvPr>
        </p:nvSpPr>
        <p:spPr/>
        <p:txBody>
          <a:bodyPr>
            <a:normAutofit fontScale="85000" lnSpcReduction="20000"/>
          </a:bodyPr>
          <a:lstStyle/>
          <a:p>
            <a:r>
              <a:rPr lang="tr-TR" dirty="0" err="1"/>
              <a:t>Prometheus</a:t>
            </a:r>
            <a:r>
              <a:rPr lang="tr-TR" dirty="0"/>
              <a:t>: Sistemlerin ve hizmetlerin performansını izlemek ve metrik verilerini toplamak için kullanılan bir açık kaynaklı izleme ve uyarı sistemidir.</a:t>
            </a:r>
          </a:p>
          <a:p>
            <a:endParaRPr lang="tr-TR" dirty="0"/>
          </a:p>
          <a:p>
            <a:r>
              <a:rPr lang="tr-TR" dirty="0" err="1"/>
              <a:t>Prometheus’un</a:t>
            </a:r>
            <a:r>
              <a:rPr lang="tr-TR" dirty="0"/>
              <a:t> Amacı: </a:t>
            </a:r>
            <a:r>
              <a:rPr lang="tr-TR" dirty="0" err="1"/>
              <a:t>Prometheus</a:t>
            </a:r>
            <a:r>
              <a:rPr lang="tr-TR" dirty="0"/>
              <a:t>, hizmetlerin performansını izlemek, anlık durumları görmek ve sistemde olası sorunları tanımlamak için kullanılır. Metrik verilerini toplar, depolar, sorgular ve görselleştirir.</a:t>
            </a:r>
          </a:p>
          <a:p>
            <a:endParaRPr lang="tr-TR" dirty="0"/>
          </a:p>
          <a:p>
            <a:r>
              <a:rPr lang="tr-TR" dirty="0" err="1"/>
              <a:t>Jenkins</a:t>
            </a:r>
            <a:r>
              <a:rPr lang="tr-TR" dirty="0"/>
              <a:t>: Yazılım geliştirme süreçlerini otomatikleştirmek için kullanılan bir açık kaynaklı sürekli entegrasyon (CI) ve sürekli dağıtım (CD) aracıdır.</a:t>
            </a:r>
          </a:p>
          <a:p>
            <a:endParaRPr lang="tr-TR" dirty="0"/>
          </a:p>
          <a:p>
            <a:r>
              <a:rPr lang="tr-TR" dirty="0" err="1"/>
              <a:t>Jenkins’in</a:t>
            </a:r>
            <a:r>
              <a:rPr lang="tr-TR" dirty="0"/>
              <a:t> Amacı: </a:t>
            </a:r>
            <a:r>
              <a:rPr lang="tr-TR" dirty="0" err="1"/>
              <a:t>Jenkins</a:t>
            </a:r>
            <a:r>
              <a:rPr lang="tr-TR" dirty="0"/>
              <a:t>, yazılım projelerinin otomatik olarak derlenmesi, test edilmesi, paketlenmesi ve dağıtılmasını sağlar. Bu, geliştirme sürecini hızlandırır, hataları erken tespit eder ve </a:t>
            </a:r>
            <a:r>
              <a:rPr lang="tr-TR" dirty="0" err="1"/>
              <a:t>tekrarlanabilirlik</a:t>
            </a:r>
            <a:r>
              <a:rPr lang="tr-TR" dirty="0"/>
              <a:t> sağlar.</a:t>
            </a:r>
          </a:p>
        </p:txBody>
      </p:sp>
    </p:spTree>
    <p:extLst>
      <p:ext uri="{BB962C8B-B14F-4D97-AF65-F5344CB8AC3E}">
        <p14:creationId xmlns:p14="http://schemas.microsoft.com/office/powerpoint/2010/main" val="3045165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9476F5-445E-441D-AA95-EA3CD1ECFA4D}"/>
              </a:ext>
            </a:extLst>
          </p:cNvPr>
          <p:cNvSpPr>
            <a:spLocks noGrp="1"/>
          </p:cNvSpPr>
          <p:nvPr>
            <p:ph type="title"/>
          </p:nvPr>
        </p:nvSpPr>
        <p:spPr/>
        <p:txBody>
          <a:bodyPr/>
          <a:lstStyle/>
          <a:p>
            <a:pPr algn="ctr"/>
            <a:r>
              <a:rPr lang="tr-TR" dirty="0" err="1"/>
              <a:t>Ansible</a:t>
            </a:r>
            <a:r>
              <a:rPr lang="tr-TR" dirty="0"/>
              <a:t> Nedir?</a:t>
            </a:r>
          </a:p>
        </p:txBody>
      </p:sp>
      <p:sp>
        <p:nvSpPr>
          <p:cNvPr id="3" name="İçerik Yer Tutucusu 2">
            <a:extLst>
              <a:ext uri="{FF2B5EF4-FFF2-40B4-BE49-F238E27FC236}">
                <a16:creationId xmlns:a16="http://schemas.microsoft.com/office/drawing/2014/main" id="{9D69F838-0DEE-471B-BF91-B820E0D437EF}"/>
              </a:ext>
            </a:extLst>
          </p:cNvPr>
          <p:cNvSpPr>
            <a:spLocks noGrp="1"/>
          </p:cNvSpPr>
          <p:nvPr>
            <p:ph idx="1"/>
          </p:nvPr>
        </p:nvSpPr>
        <p:spPr/>
        <p:txBody>
          <a:bodyPr/>
          <a:lstStyle/>
          <a:p>
            <a:r>
              <a:rPr lang="tr-TR" dirty="0" err="1"/>
              <a:t>Ansible</a:t>
            </a:r>
            <a:r>
              <a:rPr lang="tr-TR" dirty="0"/>
              <a:t> yönetiminizde olan sunucuların tek bir çatı altında istediğiniz </a:t>
            </a:r>
            <a:r>
              <a:rPr lang="tr-TR" dirty="0" err="1"/>
              <a:t>herşeyi</a:t>
            </a:r>
            <a:r>
              <a:rPr lang="tr-TR" dirty="0"/>
              <a:t> yapmaya olanak sağlayan, </a:t>
            </a:r>
            <a:r>
              <a:rPr lang="tr-TR" dirty="0" err="1"/>
              <a:t>client</a:t>
            </a:r>
            <a:r>
              <a:rPr lang="tr-TR" dirty="0"/>
              <a:t> istemcilere herhangi bir </a:t>
            </a:r>
            <a:r>
              <a:rPr lang="tr-TR" dirty="0" err="1"/>
              <a:t>agent</a:t>
            </a:r>
            <a:r>
              <a:rPr lang="tr-TR" dirty="0"/>
              <a:t> kurma ihtiyacı gerektirmeyen, </a:t>
            </a:r>
            <a:r>
              <a:rPr lang="tr-TR" dirty="0" err="1"/>
              <a:t>Python</a:t>
            </a:r>
            <a:r>
              <a:rPr lang="tr-TR" dirty="0"/>
              <a:t> ve </a:t>
            </a:r>
            <a:r>
              <a:rPr lang="tr-TR" dirty="0" err="1"/>
              <a:t>Ruby</a:t>
            </a:r>
            <a:r>
              <a:rPr lang="tr-TR" dirty="0"/>
              <a:t> dilleri ile geliştirilmiş özgür bir platformdur.</a:t>
            </a:r>
          </a:p>
        </p:txBody>
      </p:sp>
    </p:spTree>
    <p:extLst>
      <p:ext uri="{BB962C8B-B14F-4D97-AF65-F5344CB8AC3E}">
        <p14:creationId xmlns:p14="http://schemas.microsoft.com/office/powerpoint/2010/main" val="681644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E4778-BA73-473F-8130-34C494DEBA7E}"/>
              </a:ext>
            </a:extLst>
          </p:cNvPr>
          <p:cNvSpPr>
            <a:spLocks noGrp="1"/>
          </p:cNvSpPr>
          <p:nvPr>
            <p:ph type="title"/>
          </p:nvPr>
        </p:nvSpPr>
        <p:spPr/>
        <p:txBody>
          <a:bodyPr/>
          <a:lstStyle/>
          <a:p>
            <a:pPr algn="ctr"/>
            <a:r>
              <a:rPr lang="tr-TR" dirty="0" err="1"/>
              <a:t>Kubernetes</a:t>
            </a:r>
            <a:r>
              <a:rPr lang="tr-TR" dirty="0"/>
              <a:t> Nedir?</a:t>
            </a:r>
          </a:p>
        </p:txBody>
      </p:sp>
      <p:sp>
        <p:nvSpPr>
          <p:cNvPr id="3" name="İçerik Yer Tutucusu 2">
            <a:extLst>
              <a:ext uri="{FF2B5EF4-FFF2-40B4-BE49-F238E27FC236}">
                <a16:creationId xmlns:a16="http://schemas.microsoft.com/office/drawing/2014/main" id="{645AFC03-6454-4E3A-9E14-DB6F5AF0048B}"/>
              </a:ext>
            </a:extLst>
          </p:cNvPr>
          <p:cNvSpPr>
            <a:spLocks noGrp="1"/>
          </p:cNvSpPr>
          <p:nvPr>
            <p:ph idx="1"/>
          </p:nvPr>
        </p:nvSpPr>
        <p:spPr/>
        <p:txBody>
          <a:bodyPr/>
          <a:lstStyle/>
          <a:p>
            <a:r>
              <a:rPr lang="tr-TR" dirty="0" err="1"/>
              <a:t>Kubernetes</a:t>
            </a:r>
            <a:r>
              <a:rPr lang="tr-TR" dirty="0"/>
              <a:t> Google tarafından GO dilinde geliştirilmiş </a:t>
            </a:r>
            <a:r>
              <a:rPr lang="tr-TR" dirty="0" err="1"/>
              <a:t>Cloud</a:t>
            </a:r>
            <a:r>
              <a:rPr lang="tr-TR" dirty="0"/>
              <a:t> </a:t>
            </a:r>
            <a:r>
              <a:rPr lang="tr-TR" dirty="0" err="1"/>
              <a:t>Native</a:t>
            </a:r>
            <a:r>
              <a:rPr lang="tr-TR" dirty="0"/>
              <a:t> Computing Foundation tarafından desteklenen mevcut konteyner haline getirilmiş uygulamalarınızı otomatik </a:t>
            </a:r>
            <a:r>
              <a:rPr lang="tr-TR" dirty="0" err="1"/>
              <a:t>deploy</a:t>
            </a:r>
            <a:r>
              <a:rPr lang="tr-TR" dirty="0"/>
              <a:t> etmek, sayılarını arttırıp azaltmak gibi işlemler ile birlikte yönetmenizi sağlayan bir Konteyner kümeleme (</a:t>
            </a:r>
            <a:r>
              <a:rPr lang="tr-TR" dirty="0" err="1"/>
              <a:t>container</a:t>
            </a:r>
            <a:r>
              <a:rPr lang="tr-TR" dirty="0"/>
              <a:t> </a:t>
            </a:r>
            <a:r>
              <a:rPr lang="tr-TR" dirty="0" err="1"/>
              <a:t>cluster</a:t>
            </a:r>
            <a:r>
              <a:rPr lang="tr-TR" dirty="0"/>
              <a:t>) aracıdır.</a:t>
            </a:r>
          </a:p>
        </p:txBody>
      </p:sp>
    </p:spTree>
    <p:extLst>
      <p:ext uri="{BB962C8B-B14F-4D97-AF65-F5344CB8AC3E}">
        <p14:creationId xmlns:p14="http://schemas.microsoft.com/office/powerpoint/2010/main" val="178319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D8E0FE-75F7-45BE-8E2A-DA52D57FC7DF}"/>
              </a:ext>
            </a:extLst>
          </p:cNvPr>
          <p:cNvSpPr>
            <a:spLocks noGrp="1"/>
          </p:cNvSpPr>
          <p:nvPr>
            <p:ph type="title"/>
          </p:nvPr>
        </p:nvSpPr>
        <p:spPr/>
        <p:txBody>
          <a:bodyPr/>
          <a:lstStyle/>
          <a:p>
            <a:pPr algn="ctr"/>
            <a:r>
              <a:rPr lang="tr-TR" dirty="0" err="1"/>
              <a:t>Datadog</a:t>
            </a:r>
            <a:r>
              <a:rPr lang="tr-TR" dirty="0"/>
              <a:t> </a:t>
            </a:r>
            <a:r>
              <a:rPr lang="tr-TR" dirty="0" err="1"/>
              <a:t>Monitoring</a:t>
            </a:r>
            <a:r>
              <a:rPr lang="tr-TR" dirty="0"/>
              <a:t> Nedir?</a:t>
            </a:r>
          </a:p>
        </p:txBody>
      </p:sp>
      <p:sp>
        <p:nvSpPr>
          <p:cNvPr id="3" name="İçerik Yer Tutucusu 2">
            <a:extLst>
              <a:ext uri="{FF2B5EF4-FFF2-40B4-BE49-F238E27FC236}">
                <a16:creationId xmlns:a16="http://schemas.microsoft.com/office/drawing/2014/main" id="{0E45FDFC-B111-49D5-96F1-405590DDA128}"/>
              </a:ext>
            </a:extLst>
          </p:cNvPr>
          <p:cNvSpPr>
            <a:spLocks noGrp="1"/>
          </p:cNvSpPr>
          <p:nvPr>
            <p:ph idx="1"/>
          </p:nvPr>
        </p:nvSpPr>
        <p:spPr/>
        <p:txBody>
          <a:bodyPr>
            <a:normAutofit fontScale="85000" lnSpcReduction="10000"/>
          </a:bodyPr>
          <a:lstStyle/>
          <a:p>
            <a:r>
              <a:rPr lang="tr-TR" dirty="0" err="1"/>
              <a:t>Datadog</a:t>
            </a:r>
            <a:r>
              <a:rPr lang="tr-TR" dirty="0"/>
              <a:t> </a:t>
            </a:r>
            <a:r>
              <a:rPr lang="tr-TR" dirty="0" err="1"/>
              <a:t>Monitoring</a:t>
            </a:r>
            <a:r>
              <a:rPr lang="tr-TR" dirty="0"/>
              <a:t>: Uygulama ve altyapı performansını izlemek, metrik verilerini toplamak, hata ayıklamak ve performansı optimize etmek için kullanılan bir bulut tabanlı izleme ve analiz platformudur. </a:t>
            </a:r>
            <a:r>
              <a:rPr lang="tr-TR" dirty="0" err="1"/>
              <a:t>Datadog</a:t>
            </a:r>
            <a:r>
              <a:rPr lang="tr-TR" dirty="0"/>
              <a:t>, uygulamaların ve altyapının sağlık durumunu izlemek, hızlı bir şekilde hataları tanımlamak, performans sorunlarını tespit etmek ve sistemlerin verimliliğini artırmak için kullanılır. Geniş veri toplama yetenekleri ve kapsamlı analiz araçları sunar.</a:t>
            </a:r>
          </a:p>
          <a:p>
            <a:endParaRPr lang="tr-TR" dirty="0"/>
          </a:p>
          <a:p>
            <a:r>
              <a:rPr lang="tr-TR" dirty="0"/>
              <a:t>Özellikleri:</a:t>
            </a:r>
          </a:p>
          <a:p>
            <a:r>
              <a:rPr lang="tr-TR" dirty="0"/>
              <a:t>  - Gerçek Zamanlı İzleme: Anlık performans verilerini toplar ve görselleştirir.</a:t>
            </a:r>
          </a:p>
          <a:p>
            <a:r>
              <a:rPr lang="tr-TR" dirty="0"/>
              <a:t>  - Uyarılar ve Bildirimler: Belirli eşiklerin aşıldığını belirten uyarılar gönderir.</a:t>
            </a:r>
          </a:p>
          <a:p>
            <a:r>
              <a:rPr lang="tr-TR" dirty="0"/>
              <a:t>  - Entegrasyonlar: Farklı sistemlerle kolay entegrasyon sağlar ve verilerin merkezi bir konumdan izlenmesini sağlar.</a:t>
            </a:r>
          </a:p>
        </p:txBody>
      </p:sp>
    </p:spTree>
    <p:extLst>
      <p:ext uri="{BB962C8B-B14F-4D97-AF65-F5344CB8AC3E}">
        <p14:creationId xmlns:p14="http://schemas.microsoft.com/office/powerpoint/2010/main" val="2093544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95C4E2-CFE8-4BE8-9862-9A788DA20B49}"/>
              </a:ext>
            </a:extLst>
          </p:cNvPr>
          <p:cNvSpPr>
            <a:spLocks noGrp="1"/>
          </p:cNvSpPr>
          <p:nvPr>
            <p:ph type="title"/>
          </p:nvPr>
        </p:nvSpPr>
        <p:spPr/>
        <p:txBody>
          <a:bodyPr/>
          <a:lstStyle/>
          <a:p>
            <a:pPr algn="ctr"/>
            <a:r>
              <a:rPr lang="tr-TR" dirty="0" err="1"/>
              <a:t>Kanban</a:t>
            </a:r>
            <a:r>
              <a:rPr lang="tr-TR" dirty="0"/>
              <a:t> Nedir ?</a:t>
            </a:r>
          </a:p>
        </p:txBody>
      </p:sp>
      <p:sp>
        <p:nvSpPr>
          <p:cNvPr id="3" name="İçerik Yer Tutucusu 2">
            <a:extLst>
              <a:ext uri="{FF2B5EF4-FFF2-40B4-BE49-F238E27FC236}">
                <a16:creationId xmlns:a16="http://schemas.microsoft.com/office/drawing/2014/main" id="{AC0F06DF-C0BF-42D7-980D-8FE860A219CE}"/>
              </a:ext>
            </a:extLst>
          </p:cNvPr>
          <p:cNvSpPr>
            <a:spLocks noGrp="1"/>
          </p:cNvSpPr>
          <p:nvPr>
            <p:ph idx="1"/>
          </p:nvPr>
        </p:nvSpPr>
        <p:spPr/>
        <p:txBody>
          <a:bodyPr>
            <a:normAutofit fontScale="85000" lnSpcReduction="20000"/>
          </a:bodyPr>
          <a:lstStyle/>
          <a:p>
            <a:r>
              <a:rPr lang="tr-TR" dirty="0" err="1"/>
              <a:t>Kanban</a:t>
            </a:r>
            <a:r>
              <a:rPr lang="tr-TR" dirty="0"/>
              <a:t>: İş akışını görsel bir panoda görselleştirerek ve iş öğelerini kolayca izleyerek, takip ederek ve yöneterek kullanılan bir iş yöntemidir. </a:t>
            </a:r>
            <a:r>
              <a:rPr lang="tr-TR" dirty="0" err="1"/>
              <a:t>Kanban</a:t>
            </a:r>
            <a:r>
              <a:rPr lang="tr-TR" dirty="0"/>
              <a:t>, iş ekibinin iş yükünü görsel olarak yönetmesine ve işin akışını optimize etmesine olanak tanır. İş öğeleri, panoda sütunlar arasında hareket ederek işin ilerlemesini yansıtır.</a:t>
            </a:r>
          </a:p>
          <a:p>
            <a:endParaRPr lang="tr-TR" dirty="0"/>
          </a:p>
          <a:p>
            <a:r>
              <a:rPr lang="tr-TR" dirty="0"/>
              <a:t>Özellikleri:</a:t>
            </a:r>
          </a:p>
          <a:p>
            <a:r>
              <a:rPr lang="tr-TR" dirty="0"/>
              <a:t>  - Görsel İzleme: İş öğeleri ve iş akışı, panoda renkli kartlar ve sütunlarla görsel olarak temsil edilir.</a:t>
            </a:r>
          </a:p>
          <a:p>
            <a:r>
              <a:rPr lang="tr-TR" dirty="0"/>
              <a:t>  - Sınırlı İş Miktarı: Her sütunda belirli bir iş miktarı sınırlanarak işlerin aşırı yüklenmesi engellenir.</a:t>
            </a:r>
          </a:p>
          <a:p>
            <a:r>
              <a:rPr lang="tr-TR" dirty="0"/>
              <a:t>  - Sürekli İyileştirme: </a:t>
            </a:r>
            <a:r>
              <a:rPr lang="tr-TR" dirty="0" err="1"/>
              <a:t>Kanban</a:t>
            </a:r>
            <a:r>
              <a:rPr lang="tr-TR" dirty="0"/>
              <a:t>, iş akışını sürekli olarak gözden geçirerek ve optimize ederek işin verimliliğini artırmayı hedefler.</a:t>
            </a:r>
          </a:p>
        </p:txBody>
      </p:sp>
    </p:spTree>
    <p:extLst>
      <p:ext uri="{BB962C8B-B14F-4D97-AF65-F5344CB8AC3E}">
        <p14:creationId xmlns:p14="http://schemas.microsoft.com/office/powerpoint/2010/main" val="291067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DB8171-55C0-4197-8F17-42120747B892}"/>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C45D446F-4E70-428A-A720-888A3837A281}"/>
              </a:ext>
            </a:extLst>
          </p:cNvPr>
          <p:cNvSpPr>
            <a:spLocks noGrp="1"/>
          </p:cNvSpPr>
          <p:nvPr>
            <p:ph idx="1"/>
          </p:nvPr>
        </p:nvSpPr>
        <p:spPr/>
        <p:txBody>
          <a:bodyPr>
            <a:normAutofit/>
          </a:bodyPr>
          <a:lstStyle/>
          <a:p>
            <a:endParaRPr lang="tr-TR" dirty="0"/>
          </a:p>
          <a:p>
            <a:r>
              <a:rPr lang="tr-TR" dirty="0" err="1"/>
              <a:t>DevOps</a:t>
            </a:r>
            <a:r>
              <a:rPr lang="tr-TR" dirty="0"/>
              <a:t>, yazılım geliştirme (Development) ve işletim (Operations) ekipleri arasında işbirliğini ve iletişimi güçlendiren bir kültür, felsefe ve iş uygulamasıdır. </a:t>
            </a:r>
            <a:r>
              <a:rPr lang="tr-TR" dirty="0" err="1"/>
              <a:t>DevOps</a:t>
            </a:r>
            <a:r>
              <a:rPr lang="tr-TR" dirty="0"/>
              <a:t>, yazılımın hızlı bir şekilde dağıtılmasını, daha sık ve güvenli bir şekilde sunulmasını, süreçlerin otomatikleştirilmesini ve ekipler arasında daha iyi bir işbirliği sağlanmasını hedefler.</a:t>
            </a:r>
          </a:p>
        </p:txBody>
      </p:sp>
    </p:spTree>
    <p:extLst>
      <p:ext uri="{BB962C8B-B14F-4D97-AF65-F5344CB8AC3E}">
        <p14:creationId xmlns:p14="http://schemas.microsoft.com/office/powerpoint/2010/main" val="3271161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3EB81-DB38-41CA-9611-D5A7CC594C52}"/>
              </a:ext>
            </a:extLst>
          </p:cNvPr>
          <p:cNvSpPr>
            <a:spLocks noGrp="1"/>
          </p:cNvSpPr>
          <p:nvPr>
            <p:ph type="title"/>
          </p:nvPr>
        </p:nvSpPr>
        <p:spPr/>
        <p:txBody>
          <a:bodyPr/>
          <a:lstStyle/>
          <a:p>
            <a:pPr algn="ctr"/>
            <a:r>
              <a:rPr lang="tr-TR" dirty="0" err="1"/>
              <a:t>DevOps</a:t>
            </a:r>
            <a:r>
              <a:rPr lang="tr-TR" dirty="0"/>
              <a:t> süreçleri nelerdir?</a:t>
            </a:r>
          </a:p>
        </p:txBody>
      </p:sp>
      <p:sp>
        <p:nvSpPr>
          <p:cNvPr id="3" name="İçerik Yer Tutucusu 2">
            <a:extLst>
              <a:ext uri="{FF2B5EF4-FFF2-40B4-BE49-F238E27FC236}">
                <a16:creationId xmlns:a16="http://schemas.microsoft.com/office/drawing/2014/main" id="{E551C7CA-55CB-40D1-B5E7-07F6E5C6C4D8}"/>
              </a:ext>
            </a:extLst>
          </p:cNvPr>
          <p:cNvSpPr>
            <a:spLocks noGrp="1"/>
          </p:cNvSpPr>
          <p:nvPr>
            <p:ph idx="1"/>
          </p:nvPr>
        </p:nvSpPr>
        <p:spPr/>
        <p:txBody>
          <a:bodyPr>
            <a:normAutofit fontScale="70000" lnSpcReduction="20000"/>
          </a:bodyPr>
          <a:lstStyle/>
          <a:p>
            <a:r>
              <a:rPr lang="tr-TR" dirty="0"/>
              <a:t>Sürekli Entegrasyon (CI - </a:t>
            </a:r>
            <a:r>
              <a:rPr lang="tr-TR" dirty="0" err="1"/>
              <a:t>Continuous</a:t>
            </a:r>
            <a:r>
              <a:rPr lang="tr-TR" dirty="0"/>
              <a:t> Integration): Yazılım geliştiricilerin kodlarını sık sık birleştirip test etmelerini ve doğrulamalarını sağlar.</a:t>
            </a:r>
          </a:p>
          <a:p>
            <a:endParaRPr lang="tr-TR" dirty="0"/>
          </a:p>
          <a:p>
            <a:r>
              <a:rPr lang="tr-TR" dirty="0"/>
              <a:t>Sürekli Dağıtım (CD - </a:t>
            </a:r>
            <a:r>
              <a:rPr lang="tr-TR" dirty="0" err="1"/>
              <a:t>Continuous</a:t>
            </a:r>
            <a:r>
              <a:rPr lang="tr-TR" dirty="0"/>
              <a:t> Deployment): Geliştirilen kodun otomatik olarak dağıtılmasını, test edilmesini ve kullanıma sunulmasını sağlar.</a:t>
            </a:r>
          </a:p>
          <a:p>
            <a:endParaRPr lang="tr-TR" dirty="0"/>
          </a:p>
          <a:p>
            <a:r>
              <a:rPr lang="tr-TR" dirty="0"/>
              <a:t>Sürekli İzleme (</a:t>
            </a:r>
            <a:r>
              <a:rPr lang="tr-TR" dirty="0" err="1"/>
              <a:t>Continuous</a:t>
            </a:r>
            <a:r>
              <a:rPr lang="tr-TR" dirty="0"/>
              <a:t> </a:t>
            </a:r>
            <a:r>
              <a:rPr lang="tr-TR" dirty="0" err="1"/>
              <a:t>Monitoring</a:t>
            </a:r>
            <a:r>
              <a:rPr lang="tr-TR" dirty="0"/>
              <a:t>): Uygulamaların ve altyapının performansını, güvenliğini ve sağlığını sürekli olarak izleyerek sorunları hızlı bir şekilde tespit etmeyi sağlar.</a:t>
            </a:r>
          </a:p>
          <a:p>
            <a:endParaRPr lang="tr-TR" dirty="0"/>
          </a:p>
          <a:p>
            <a:r>
              <a:rPr lang="tr-TR" dirty="0"/>
              <a:t>Altyapı Otomasyonu (</a:t>
            </a:r>
            <a:r>
              <a:rPr lang="tr-TR" dirty="0" err="1"/>
              <a:t>Infrastructure</a:t>
            </a:r>
            <a:r>
              <a:rPr lang="tr-TR" dirty="0"/>
              <a:t> as </a:t>
            </a:r>
            <a:r>
              <a:rPr lang="tr-TR" dirty="0" err="1"/>
              <a:t>Code</a:t>
            </a:r>
            <a:r>
              <a:rPr lang="tr-TR" dirty="0"/>
              <a:t> - </a:t>
            </a:r>
            <a:r>
              <a:rPr lang="tr-TR" dirty="0" err="1"/>
              <a:t>IaC</a:t>
            </a:r>
            <a:r>
              <a:rPr lang="tr-TR" dirty="0"/>
              <a:t>): Altyapının kodlanabilir hale getirilmesini ve otomatikleştirilmesini sağlayarak tekrarlanabilir, güvenilir ve ölçeklenebilir altyapı sağlar.</a:t>
            </a:r>
          </a:p>
          <a:p>
            <a:endParaRPr lang="tr-TR" dirty="0"/>
          </a:p>
          <a:p>
            <a:r>
              <a:rPr lang="tr-TR" dirty="0"/>
              <a:t>İşbirliği ve Kültür (Collaboration </a:t>
            </a:r>
            <a:r>
              <a:rPr lang="tr-TR" dirty="0" err="1"/>
              <a:t>and</a:t>
            </a:r>
            <a:r>
              <a:rPr lang="tr-TR" dirty="0"/>
              <a:t> </a:t>
            </a:r>
            <a:r>
              <a:rPr lang="tr-TR" dirty="0" err="1"/>
              <a:t>Culture</a:t>
            </a:r>
            <a:r>
              <a:rPr lang="tr-TR" dirty="0"/>
              <a:t>): Geliştirme ve işletim ekipleri arasında açık iletişim, işbirliği ve karşılıklı anlayışı teşvik eden bir çalışma kültürünün oluşturulmasını sağlar.</a:t>
            </a:r>
          </a:p>
          <a:p>
            <a:endParaRPr lang="tr-TR" dirty="0"/>
          </a:p>
        </p:txBody>
      </p:sp>
    </p:spTree>
    <p:extLst>
      <p:ext uri="{BB962C8B-B14F-4D97-AF65-F5344CB8AC3E}">
        <p14:creationId xmlns:p14="http://schemas.microsoft.com/office/powerpoint/2010/main" val="37584044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411B5E-9B9F-4404-8F79-B04D0E82C56E}"/>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4" name="İçerik Yer Tutucusu 3">
            <a:extLst>
              <a:ext uri="{FF2B5EF4-FFF2-40B4-BE49-F238E27FC236}">
                <a16:creationId xmlns:a16="http://schemas.microsoft.com/office/drawing/2014/main" id="{A586FDF2-2695-49F6-88AD-AEA7AE9800CB}"/>
              </a:ext>
            </a:extLst>
          </p:cNvPr>
          <p:cNvSpPr>
            <a:spLocks noGrp="1"/>
          </p:cNvSpPr>
          <p:nvPr>
            <p:ph idx="1"/>
          </p:nvPr>
        </p:nvSpPr>
        <p:spPr>
          <a:xfrm>
            <a:off x="838200" y="1255806"/>
            <a:ext cx="10515600" cy="890681"/>
          </a:xfrm>
        </p:spPr>
        <p:txBody>
          <a:bodyPr>
            <a:normAutofit lnSpcReduction="10000"/>
          </a:bodyPr>
          <a:lstStyle/>
          <a:p>
            <a:r>
              <a:rPr lang="tr-TR" sz="1400" dirty="0"/>
              <a:t>5 </a:t>
            </a:r>
            <a:r>
              <a:rPr lang="tr-TR" sz="1400" dirty="0" err="1"/>
              <a:t>instance</a:t>
            </a:r>
            <a:r>
              <a:rPr lang="tr-TR" sz="1400" dirty="0"/>
              <a:t> oluşturuldu</a:t>
            </a:r>
          </a:p>
          <a:p>
            <a:r>
              <a:rPr lang="tr-TR" sz="1400" dirty="0" err="1"/>
              <a:t>Docker</a:t>
            </a:r>
            <a:r>
              <a:rPr lang="tr-TR" sz="1400" dirty="0"/>
              <a:t> </a:t>
            </a:r>
            <a:r>
              <a:rPr lang="tr-TR" sz="1400" dirty="0" err="1"/>
              <a:t>swarm</a:t>
            </a:r>
            <a:r>
              <a:rPr lang="tr-TR" sz="1400" dirty="0"/>
              <a:t> aktif edildi</a:t>
            </a:r>
          </a:p>
          <a:p>
            <a:r>
              <a:rPr lang="tr-TR" sz="1400" dirty="0" err="1"/>
              <a:t>Swarm</a:t>
            </a:r>
            <a:r>
              <a:rPr lang="tr-TR" sz="1400" dirty="0"/>
              <a:t> ile </a:t>
            </a:r>
            <a:r>
              <a:rPr lang="tr-TR" sz="1400" dirty="0" err="1"/>
              <a:t>manager</a:t>
            </a:r>
            <a:r>
              <a:rPr lang="tr-TR" sz="1400" dirty="0"/>
              <a:t> ve </a:t>
            </a:r>
            <a:r>
              <a:rPr lang="tr-TR" sz="1400" dirty="0" err="1"/>
              <a:t>worker</a:t>
            </a:r>
            <a:r>
              <a:rPr lang="tr-TR" sz="1400" dirty="0"/>
              <a:t> oluşturuldu</a:t>
            </a:r>
          </a:p>
          <a:p>
            <a:endParaRPr lang="tr-TR" dirty="0"/>
          </a:p>
        </p:txBody>
      </p:sp>
      <p:pic>
        <p:nvPicPr>
          <p:cNvPr id="6" name="Resim 5">
            <a:extLst>
              <a:ext uri="{FF2B5EF4-FFF2-40B4-BE49-F238E27FC236}">
                <a16:creationId xmlns:a16="http://schemas.microsoft.com/office/drawing/2014/main" id="{0CD736FD-30C5-4023-B2A8-EA2329111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1415"/>
            <a:ext cx="12192000" cy="4221042"/>
          </a:xfrm>
          <a:prstGeom prst="rect">
            <a:avLst/>
          </a:prstGeom>
        </p:spPr>
      </p:pic>
    </p:spTree>
    <p:extLst>
      <p:ext uri="{BB962C8B-B14F-4D97-AF65-F5344CB8AC3E}">
        <p14:creationId xmlns:p14="http://schemas.microsoft.com/office/powerpoint/2010/main" val="119658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28AB8597-E746-4807-8653-9B9518755FF8}"/>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27751F0A-F5E0-48B9-8177-9830C06C2CF5}"/>
              </a:ext>
            </a:extLst>
          </p:cNvPr>
          <p:cNvSpPr>
            <a:spLocks noGrp="1"/>
          </p:cNvSpPr>
          <p:nvPr>
            <p:ph idx="1"/>
          </p:nvPr>
        </p:nvSpPr>
        <p:spPr>
          <a:xfrm>
            <a:off x="838200" y="1255806"/>
            <a:ext cx="10515600" cy="886759"/>
          </a:xfrm>
        </p:spPr>
        <p:txBody>
          <a:bodyPr>
            <a:normAutofit/>
          </a:bodyPr>
          <a:lstStyle/>
          <a:p>
            <a:r>
              <a:rPr lang="tr-TR" sz="1400" dirty="0"/>
              <a:t>İlk pasif </a:t>
            </a:r>
            <a:r>
              <a:rPr lang="tr-TR" sz="1400" dirty="0" err="1"/>
              <a:t>manager</a:t>
            </a:r>
            <a:endParaRPr lang="tr-TR" sz="1400" dirty="0"/>
          </a:p>
          <a:p>
            <a:endParaRPr lang="tr-TR" dirty="0"/>
          </a:p>
        </p:txBody>
      </p:sp>
      <p:pic>
        <p:nvPicPr>
          <p:cNvPr id="8" name="Resim 7">
            <a:extLst>
              <a:ext uri="{FF2B5EF4-FFF2-40B4-BE49-F238E27FC236}">
                <a16:creationId xmlns:a16="http://schemas.microsoft.com/office/drawing/2014/main" id="{C03401B4-F379-4085-9BD9-9D69FA2C3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185"/>
            <a:ext cx="12192000" cy="5239932"/>
          </a:xfrm>
          <a:prstGeom prst="rect">
            <a:avLst/>
          </a:prstGeom>
        </p:spPr>
      </p:pic>
    </p:spTree>
    <p:extLst>
      <p:ext uri="{BB962C8B-B14F-4D97-AF65-F5344CB8AC3E}">
        <p14:creationId xmlns:p14="http://schemas.microsoft.com/office/powerpoint/2010/main" val="1905306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CECD62E8-F1CC-4379-914E-5311B3B66D0E}"/>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AF7A3DFC-3DBF-49F2-A0FD-7CE78B8936B2}"/>
              </a:ext>
            </a:extLst>
          </p:cNvPr>
          <p:cNvSpPr>
            <a:spLocks noGrp="1"/>
          </p:cNvSpPr>
          <p:nvPr>
            <p:ph idx="1"/>
          </p:nvPr>
        </p:nvSpPr>
        <p:spPr>
          <a:xfrm>
            <a:off x="838200" y="1255806"/>
            <a:ext cx="10515600" cy="890681"/>
          </a:xfrm>
        </p:spPr>
        <p:txBody>
          <a:bodyPr>
            <a:normAutofit/>
          </a:bodyPr>
          <a:lstStyle/>
          <a:p>
            <a:r>
              <a:rPr lang="tr-TR" sz="1400" dirty="0"/>
              <a:t>İkinci pasif </a:t>
            </a:r>
            <a:r>
              <a:rPr lang="tr-TR" sz="1400" dirty="0" err="1"/>
              <a:t>manager</a:t>
            </a:r>
            <a:endParaRPr lang="tr-TR" sz="1400" dirty="0"/>
          </a:p>
          <a:p>
            <a:endParaRPr lang="tr-TR" dirty="0"/>
          </a:p>
        </p:txBody>
      </p:sp>
      <p:pic>
        <p:nvPicPr>
          <p:cNvPr id="8" name="Resim 7">
            <a:extLst>
              <a:ext uri="{FF2B5EF4-FFF2-40B4-BE49-F238E27FC236}">
                <a16:creationId xmlns:a16="http://schemas.microsoft.com/office/drawing/2014/main" id="{99D8A328-E718-45FD-BE98-491E04D86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0231"/>
            <a:ext cx="12192000" cy="5394619"/>
          </a:xfrm>
          <a:prstGeom prst="rect">
            <a:avLst/>
          </a:prstGeom>
        </p:spPr>
      </p:pic>
    </p:spTree>
    <p:extLst>
      <p:ext uri="{BB962C8B-B14F-4D97-AF65-F5344CB8AC3E}">
        <p14:creationId xmlns:p14="http://schemas.microsoft.com/office/powerpoint/2010/main" val="2572078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A4D117C9-4CBD-466D-883F-8557092F7884}"/>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380D175F-B99C-44FF-B987-225D821888D7}"/>
              </a:ext>
            </a:extLst>
          </p:cNvPr>
          <p:cNvSpPr>
            <a:spLocks noGrp="1"/>
          </p:cNvSpPr>
          <p:nvPr>
            <p:ph idx="1"/>
          </p:nvPr>
        </p:nvSpPr>
        <p:spPr>
          <a:xfrm>
            <a:off x="838200" y="1255806"/>
            <a:ext cx="10515600" cy="890681"/>
          </a:xfrm>
        </p:spPr>
        <p:txBody>
          <a:bodyPr>
            <a:normAutofit/>
          </a:bodyPr>
          <a:lstStyle/>
          <a:p>
            <a:r>
              <a:rPr lang="tr-TR" sz="1400" dirty="0"/>
              <a:t>İlk </a:t>
            </a:r>
            <a:r>
              <a:rPr lang="tr-TR" sz="1400" dirty="0" err="1"/>
              <a:t>worker</a:t>
            </a:r>
            <a:endParaRPr lang="tr-TR" sz="1400" dirty="0"/>
          </a:p>
          <a:p>
            <a:endParaRPr lang="tr-TR" dirty="0"/>
          </a:p>
        </p:txBody>
      </p:sp>
      <p:pic>
        <p:nvPicPr>
          <p:cNvPr id="8" name="Resim 7">
            <a:extLst>
              <a:ext uri="{FF2B5EF4-FFF2-40B4-BE49-F238E27FC236}">
                <a16:creationId xmlns:a16="http://schemas.microsoft.com/office/drawing/2014/main" id="{6881472E-3D5A-46F8-9D21-0D9E413B3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8967"/>
            <a:ext cx="12192000" cy="5359033"/>
          </a:xfrm>
          <a:prstGeom prst="rect">
            <a:avLst/>
          </a:prstGeom>
        </p:spPr>
      </p:pic>
    </p:spTree>
    <p:extLst>
      <p:ext uri="{BB962C8B-B14F-4D97-AF65-F5344CB8AC3E}">
        <p14:creationId xmlns:p14="http://schemas.microsoft.com/office/powerpoint/2010/main" val="363733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637A6F5A-314F-41D6-9677-235FECF96D74}"/>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12" name="İçerik Yer Tutucusu 3">
            <a:extLst>
              <a:ext uri="{FF2B5EF4-FFF2-40B4-BE49-F238E27FC236}">
                <a16:creationId xmlns:a16="http://schemas.microsoft.com/office/drawing/2014/main" id="{12EFA2DE-6DDA-4927-A930-E3D3F62A7D52}"/>
              </a:ext>
            </a:extLst>
          </p:cNvPr>
          <p:cNvSpPr>
            <a:spLocks noGrp="1"/>
          </p:cNvSpPr>
          <p:nvPr>
            <p:ph idx="1"/>
          </p:nvPr>
        </p:nvSpPr>
        <p:spPr>
          <a:xfrm>
            <a:off x="838200" y="1255806"/>
            <a:ext cx="10515600" cy="890681"/>
          </a:xfrm>
        </p:spPr>
        <p:txBody>
          <a:bodyPr>
            <a:normAutofit/>
          </a:bodyPr>
          <a:lstStyle/>
          <a:p>
            <a:r>
              <a:rPr lang="tr-TR" sz="1400" dirty="0"/>
              <a:t>İkinci </a:t>
            </a:r>
            <a:r>
              <a:rPr lang="tr-TR" sz="1400" dirty="0" err="1"/>
              <a:t>worker</a:t>
            </a:r>
            <a:endParaRPr lang="tr-TR" sz="1400" dirty="0"/>
          </a:p>
          <a:p>
            <a:endParaRPr lang="tr-TR" dirty="0"/>
          </a:p>
        </p:txBody>
      </p:sp>
      <p:pic>
        <p:nvPicPr>
          <p:cNvPr id="15" name="Resim 14">
            <a:extLst>
              <a:ext uri="{FF2B5EF4-FFF2-40B4-BE49-F238E27FC236}">
                <a16:creationId xmlns:a16="http://schemas.microsoft.com/office/drawing/2014/main" id="{D40002A7-AF03-4B36-9B0A-9CE5C1182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979"/>
            <a:ext cx="12192000" cy="5224021"/>
          </a:xfrm>
          <a:prstGeom prst="rect">
            <a:avLst/>
          </a:prstGeom>
        </p:spPr>
      </p:pic>
    </p:spTree>
    <p:extLst>
      <p:ext uri="{BB962C8B-B14F-4D97-AF65-F5344CB8AC3E}">
        <p14:creationId xmlns:p14="http://schemas.microsoft.com/office/powerpoint/2010/main" val="3216769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216303E-5976-4BCC-B360-63421C7708C1}"/>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388676F8-739B-4EBA-8055-06836BB286B2}"/>
              </a:ext>
            </a:extLst>
          </p:cNvPr>
          <p:cNvSpPr>
            <a:spLocks noGrp="1"/>
          </p:cNvSpPr>
          <p:nvPr>
            <p:ph idx="1"/>
          </p:nvPr>
        </p:nvSpPr>
        <p:spPr>
          <a:xfrm>
            <a:off x="838200" y="1255806"/>
            <a:ext cx="10515600" cy="890681"/>
          </a:xfrm>
        </p:spPr>
        <p:txBody>
          <a:bodyPr>
            <a:normAutofit/>
          </a:bodyPr>
          <a:lstStyle/>
          <a:p>
            <a:r>
              <a:rPr lang="tr-TR" dirty="0"/>
              <a:t>9 </a:t>
            </a:r>
            <a:r>
              <a:rPr lang="tr-TR" dirty="0" err="1"/>
              <a:t>nginx</a:t>
            </a:r>
            <a:r>
              <a:rPr lang="tr-TR" dirty="0"/>
              <a:t> </a:t>
            </a:r>
            <a:r>
              <a:rPr lang="tr-TR" dirty="0" err="1"/>
              <a:t>replicası</a:t>
            </a:r>
            <a:r>
              <a:rPr lang="tr-TR" dirty="0"/>
              <a:t> oluşturuldu</a:t>
            </a:r>
          </a:p>
        </p:txBody>
      </p:sp>
      <p:pic>
        <p:nvPicPr>
          <p:cNvPr id="8" name="Resim 7">
            <a:extLst>
              <a:ext uri="{FF2B5EF4-FFF2-40B4-BE49-F238E27FC236}">
                <a16:creationId xmlns:a16="http://schemas.microsoft.com/office/drawing/2014/main" id="{637C374C-9877-4FCE-B7D5-5F0CB398F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6047"/>
            <a:ext cx="12192000" cy="5282832"/>
          </a:xfrm>
          <a:prstGeom prst="rect">
            <a:avLst/>
          </a:prstGeom>
        </p:spPr>
      </p:pic>
    </p:spTree>
    <p:extLst>
      <p:ext uri="{BB962C8B-B14F-4D97-AF65-F5344CB8AC3E}">
        <p14:creationId xmlns:p14="http://schemas.microsoft.com/office/powerpoint/2010/main" val="93396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4498F821-5894-4CF1-9CA1-0CDD34B1BC46}"/>
              </a:ext>
            </a:extLst>
          </p:cNvPr>
          <p:cNvSpPr>
            <a:spLocks noGrp="1"/>
          </p:cNvSpPr>
          <p:nvPr>
            <p:ph type="title"/>
          </p:nvPr>
        </p:nvSpPr>
        <p:spPr>
          <a:xfrm>
            <a:off x="838200" y="222437"/>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0D8C5E48-E116-4B4D-8996-B62ED7244F4D}"/>
              </a:ext>
            </a:extLst>
          </p:cNvPr>
          <p:cNvSpPr>
            <a:spLocks noGrp="1"/>
          </p:cNvSpPr>
          <p:nvPr>
            <p:ph idx="1"/>
          </p:nvPr>
        </p:nvSpPr>
        <p:spPr>
          <a:xfrm>
            <a:off x="838200" y="1282700"/>
            <a:ext cx="10515600" cy="890681"/>
          </a:xfrm>
        </p:spPr>
        <p:txBody>
          <a:bodyPr>
            <a:normAutofit/>
          </a:bodyPr>
          <a:lstStyle/>
          <a:p>
            <a:r>
              <a:rPr lang="tr-TR" sz="1400" dirty="0" err="1"/>
              <a:t>Docker</a:t>
            </a:r>
            <a:r>
              <a:rPr lang="tr-TR" sz="1400" dirty="0"/>
              <a:t> service </a:t>
            </a:r>
            <a:r>
              <a:rPr lang="tr-TR" sz="1400" dirty="0" err="1"/>
              <a:t>ps</a:t>
            </a:r>
            <a:r>
              <a:rPr lang="tr-TR" sz="1400" dirty="0"/>
              <a:t> </a:t>
            </a:r>
            <a:r>
              <a:rPr lang="tr-TR" sz="1400" dirty="0" err="1"/>
              <a:t>web_server</a:t>
            </a:r>
            <a:r>
              <a:rPr lang="tr-TR" sz="1400" dirty="0"/>
              <a:t> ekran çıktısı</a:t>
            </a:r>
          </a:p>
          <a:p>
            <a:endParaRPr lang="tr-TR" dirty="0"/>
          </a:p>
        </p:txBody>
      </p:sp>
      <p:pic>
        <p:nvPicPr>
          <p:cNvPr id="8" name="Resim 7">
            <a:extLst>
              <a:ext uri="{FF2B5EF4-FFF2-40B4-BE49-F238E27FC236}">
                <a16:creationId xmlns:a16="http://schemas.microsoft.com/office/drawing/2014/main" id="{D9450446-802D-4F7D-8719-88893B05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2612"/>
            <a:ext cx="12192000" cy="5235388"/>
          </a:xfrm>
          <a:prstGeom prst="rect">
            <a:avLst/>
          </a:prstGeom>
        </p:spPr>
      </p:pic>
    </p:spTree>
    <p:extLst>
      <p:ext uri="{BB962C8B-B14F-4D97-AF65-F5344CB8AC3E}">
        <p14:creationId xmlns:p14="http://schemas.microsoft.com/office/powerpoint/2010/main" val="256365891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3342</Words>
  <Application>Microsoft Office PowerPoint</Application>
  <PresentationFormat>Geniş ekran</PresentationFormat>
  <Paragraphs>171</Paragraphs>
  <Slides>90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90</vt:i4>
      </vt:variant>
    </vt:vector>
  </HeadingPairs>
  <TitlesOfParts>
    <vt:vector size="94"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Clone Alma</vt:lpstr>
      <vt:lpstr>Git nedir?</vt:lpstr>
      <vt:lpstr>VCS açılımı nedir?</vt:lpstr>
      <vt:lpstr>İyi Bir Commit Özellikleri Nelerdir?</vt:lpstr>
      <vt:lpstr>Git Ayarları</vt:lpstr>
      <vt:lpstr>Linux Dosya İşlemleri</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Uygulama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lpstr>GitLab Nedir?</vt:lpstr>
      <vt:lpstr>GitLab CI/CD Nedir?</vt:lpstr>
      <vt:lpstr>GitLab Runner Nedir?</vt:lpstr>
      <vt:lpstr>SSH Nedir?</vt:lpstr>
      <vt:lpstr>Prometheus ve Jenkins Nedir ?</vt:lpstr>
      <vt:lpstr>Ansible Nedir?</vt:lpstr>
      <vt:lpstr>Kubernetes Nedir?</vt:lpstr>
      <vt:lpstr>Datadog Monitoring Nedir?</vt:lpstr>
      <vt:lpstr>Kanban Nedir ?</vt:lpstr>
      <vt:lpstr>DevOps Nedir?</vt:lpstr>
      <vt:lpstr>DevOps süreçleri nelerdir?</vt:lpstr>
      <vt:lpstr>Docker Orchestration</vt:lpstr>
      <vt:lpstr>Docker Orchestration</vt:lpstr>
      <vt:lpstr>Docker Orchestration</vt:lpstr>
      <vt:lpstr>Docker Orchestration</vt:lpstr>
      <vt:lpstr>Docker Orchestration</vt:lpstr>
      <vt:lpstr>Docker Orchestration</vt:lpstr>
      <vt:lpstr>Docker Orchestration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79</cp:revision>
  <dcterms:created xsi:type="dcterms:W3CDTF">2024-03-10T18:50:05Z</dcterms:created>
  <dcterms:modified xsi:type="dcterms:W3CDTF">2024-03-13T20:44:30Z</dcterms:modified>
</cp:coreProperties>
</file>